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FFB"/>
    <a:srgbClr val="D8E9FC"/>
    <a:srgbClr val="C0E399"/>
    <a:srgbClr val="97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0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8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9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1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3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3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3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3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6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9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9AE69C-0567-4328-9F38-BB0F5E26EA1B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AD5FBD6-DD94-4E12-A965-0CC9D9D17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3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4618D1-BFBA-4A5C-BB86-A75CD05B5905}"/>
              </a:ext>
            </a:extLst>
          </p:cNvPr>
          <p:cNvSpPr/>
          <p:nvPr/>
        </p:nvSpPr>
        <p:spPr>
          <a:xfrm>
            <a:off x="-31806" y="1798741"/>
            <a:ext cx="5009322" cy="13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4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Классические финансовые инструменты.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Производные финансовые инструменты.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Международные ценные бумаги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Финансовые рынки – Forex, рынок акций и товарно-сырьевая биржа |  PrivateFinance.biz">
            <a:extLst>
              <a:ext uri="{FF2B5EF4-FFF2-40B4-BE49-F238E27FC236}">
                <a16:creationId xmlns:a16="http://schemas.microsoft.com/office/drawing/2014/main" id="{CFEA83D2-4F45-4840-8C5A-B9D11433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8" y="3843990"/>
            <a:ext cx="6404771" cy="30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оронавирус и финансовые рынки 23 апреля: рынку дали передышку - Разбор  полетов - Финам.ru">
            <a:extLst>
              <a:ext uri="{FF2B5EF4-FFF2-40B4-BE49-F238E27FC236}">
                <a16:creationId xmlns:a16="http://schemas.microsoft.com/office/drawing/2014/main" id="{3ED340E0-77A8-45C6-A38A-6DAA6690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69" y="110912"/>
            <a:ext cx="5759393" cy="28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0F74C4-78E0-4012-9468-CC06AA2EF4F5}"/>
              </a:ext>
            </a:extLst>
          </p:cNvPr>
          <p:cNvSpPr/>
          <p:nvPr/>
        </p:nvSpPr>
        <p:spPr>
          <a:xfrm>
            <a:off x="221958" y="462205"/>
            <a:ext cx="4847645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3 «Биржевые финансовые инструменты»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0" descr="Инвестиционные финансовые инструменты: разновидности">
            <a:extLst>
              <a:ext uri="{FF2B5EF4-FFF2-40B4-BE49-F238E27FC236}">
                <a16:creationId xmlns:a16="http://schemas.microsoft.com/office/drawing/2014/main" id="{9514EFED-2B4B-4C7F-950E-CDEF5EC0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80" y="2302306"/>
            <a:ext cx="3872285" cy="257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59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049CA2FF-2F03-4165-8FCF-D285D12BD8F5}"/>
              </a:ext>
            </a:extLst>
          </p:cNvPr>
          <p:cNvSpPr/>
          <p:nvPr/>
        </p:nvSpPr>
        <p:spPr>
          <a:xfrm>
            <a:off x="326003" y="246490"/>
            <a:ext cx="11593002" cy="1041621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корпоративных облигаций, конвертируе­мых в акции, должно осуществляться по решению обще­го собрания акционеров или по решению совета дирек­торов.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7EFE3CD4-AAFB-4E63-BF4E-2774199E6CB4}"/>
              </a:ext>
            </a:extLst>
          </p:cNvPr>
          <p:cNvSpPr/>
          <p:nvPr/>
        </p:nvSpPr>
        <p:spPr>
          <a:xfrm>
            <a:off x="326003" y="1464366"/>
            <a:ext cx="11593002" cy="1453763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Номинальная стоимость всех выпущенных обществом облигаций не должна превышать размер уставного капи­тала АО либо величину обеспечения, предоставленного обществу третьими лицами для цели выпуска облигаций.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AB06E451-9C56-4176-BA00-0C25823268DE}"/>
              </a:ext>
            </a:extLst>
          </p:cNvPr>
          <p:cNvSpPr/>
          <p:nvPr/>
        </p:nvSpPr>
        <p:spPr>
          <a:xfrm>
            <a:off x="326003" y="3094384"/>
            <a:ext cx="11593002" cy="1453763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 может размещать облигации с единовременным сроком погашения или облигации со сроком погашения по сериям в определенные сроки.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2ED71AAF-DF4D-4152-B071-C7E42D8012F9}"/>
              </a:ext>
            </a:extLst>
          </p:cNvPr>
          <p:cNvSpPr/>
          <p:nvPr/>
        </p:nvSpPr>
        <p:spPr>
          <a:xfrm>
            <a:off x="299499" y="4741632"/>
            <a:ext cx="11593002" cy="1453763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Погашение облигаций может осуществляться в денеж­ной форме или иным имуществом в соответствии с реше­нием об их выпуске.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4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506AB60-D59B-44B2-9BC3-9A3BA084DFB0}"/>
              </a:ext>
            </a:extLst>
          </p:cNvPr>
          <p:cNvSpPr/>
          <p:nvPr/>
        </p:nvSpPr>
        <p:spPr>
          <a:xfrm>
            <a:off x="469127" y="198783"/>
            <a:ext cx="11410122" cy="970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ценные бумаги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(ГЦБ) - ценные бу­маги, эмитентом которых являются государственные орга­ны. Это форма существования государственного долга.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4DCA9ADC-52B5-4AFF-8DC4-AEEE6BEFCD0B}"/>
              </a:ext>
            </a:extLst>
          </p:cNvPr>
          <p:cNvSpPr/>
          <p:nvPr/>
        </p:nvSpPr>
        <p:spPr>
          <a:xfrm>
            <a:off x="469127" y="1220526"/>
            <a:ext cx="11410122" cy="10734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 ГЦБ осуществляется для финансирования бюджетного дефицита, целевых программ, для регулиро­вания экономической активности (денежной массы, инф­ляции и т. д.).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AE18B9A2-31A9-44DD-84BD-55AD7F9122E2}"/>
              </a:ext>
            </a:extLst>
          </p:cNvPr>
          <p:cNvSpPr/>
          <p:nvPr/>
        </p:nvSpPr>
        <p:spPr>
          <a:xfrm>
            <a:off x="469127" y="2369489"/>
            <a:ext cx="11410122" cy="107342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развитых странах мира государственные ценные бу­маги служат основным инструментом регулирования фи­нансовой политики, экономической активности и соци­альной сферы.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738DD89B-538C-4CFD-B64E-F2D68D675C69}"/>
              </a:ext>
            </a:extLst>
          </p:cNvPr>
          <p:cNvSpPr/>
          <p:nvPr/>
        </p:nvSpPr>
        <p:spPr>
          <a:xfrm>
            <a:off x="390939" y="3518452"/>
            <a:ext cx="11410122" cy="181687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США государство выступает на рынке ценных бумаг как самый крупный заемщик. Государственные ценные бумаги США в зависимости от эмитента подразделяются на бумаги: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72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правительства (казначейские);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72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правительственных учреждений, агентств и т. п.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D42238-9312-4DB6-B679-A4D18F1A66B3}"/>
              </a:ext>
            </a:extLst>
          </p:cNvPr>
          <p:cNvSpPr/>
          <p:nvPr/>
        </p:nvSpPr>
        <p:spPr>
          <a:xfrm>
            <a:off x="654657" y="5303518"/>
            <a:ext cx="10493071" cy="125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3721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Государственные ценные бумаги делятся на:</a:t>
            </a: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37211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торгуемые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рыночные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37211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неторгуемые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нерыночные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5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0A0E2FAD-35F0-4E1E-A337-B7570C496451}"/>
              </a:ext>
            </a:extLst>
          </p:cNvPr>
          <p:cNvSpPr/>
          <p:nvPr/>
        </p:nvSpPr>
        <p:spPr>
          <a:xfrm>
            <a:off x="206733" y="174929"/>
            <a:ext cx="5947577" cy="305330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Торгуемые, или рыночные, государственные ценные бумаги - это бумаги, обращающиеся на вторичном рын­ке. Это казначейские векселя (выпускаются сроком на 3-12 месяцев) и  казначейские долгосрочные облигации (выпускаются на срок 10-30 лет). Торгуемые ценные бумаги продаются, как правило, на открытых аукционах.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D61E0E9A-877A-4516-A609-3D4C3390D4CF}"/>
              </a:ext>
            </a:extLst>
          </p:cNvPr>
          <p:cNvSpPr/>
          <p:nvPr/>
        </p:nvSpPr>
        <p:spPr>
          <a:xfrm>
            <a:off x="326004" y="3429000"/>
            <a:ext cx="11274950" cy="50093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 по рыночным государственным ценным бума­гам может быть установлен в различных формах.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AE057E53-0670-43EB-A64B-CCCCDD1B2BD2}"/>
              </a:ext>
            </a:extLst>
          </p:cNvPr>
          <p:cNvSpPr/>
          <p:nvPr/>
        </p:nvSpPr>
        <p:spPr>
          <a:xfrm>
            <a:off x="6522720" y="145870"/>
            <a:ext cx="5462547" cy="293128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Неторгуемые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 нерыночные - это государствен­ные ценные бумаги, не подлежащие купле-продаже. Они не подлежат передаче и не могут использоваться в каче­стве обеспечения по ссудам. Доход по ним получает только покупатель.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осударственные ценные бумаги — Википедия (с комментариями)">
            <a:extLst>
              <a:ext uri="{FF2B5EF4-FFF2-40B4-BE49-F238E27FC236}">
                <a16:creationId xmlns:a16="http://schemas.microsoft.com/office/drawing/2014/main" id="{60E5F3FC-DC8B-4777-89F9-7DAA57673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25" y="4009283"/>
            <a:ext cx="3550257" cy="26152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Облигация на сумму 1000 рублей 1992 года и 500 рублей: стоимость?">
            <a:extLst>
              <a:ext uri="{FF2B5EF4-FFF2-40B4-BE49-F238E27FC236}">
                <a16:creationId xmlns:a16="http://schemas.microsoft.com/office/drawing/2014/main" id="{E88495B1-9A3A-4E8A-822D-D42371D7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1" y="4064105"/>
            <a:ext cx="3416231" cy="25056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лигации государственного займа СССР">
            <a:extLst>
              <a:ext uri="{FF2B5EF4-FFF2-40B4-BE49-F238E27FC236}">
                <a16:creationId xmlns:a16="http://schemas.microsoft.com/office/drawing/2014/main" id="{3B5E7C7D-CD6A-48A1-B204-6821158C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25" y="3954462"/>
            <a:ext cx="3756344" cy="26152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1738BA09-19D4-46AE-99FA-BB9556521B0E}"/>
              </a:ext>
            </a:extLst>
          </p:cNvPr>
          <p:cNvSpPr/>
          <p:nvPr/>
        </p:nvSpPr>
        <p:spPr>
          <a:xfrm>
            <a:off x="200107" y="127221"/>
            <a:ext cx="11791784" cy="135967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федеральные ГЦБ выпускают Минфин (пра­вительство) и Центробанк. ГЦБ считаются самыми надежными ценными бумагами. К Государственным ценным бумагам относятся и субфедеральные ценные бумаги, выпускае­мые субъектами РФ.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20309C78-4A0E-4E8F-BFF7-8C8E5C305D0D}"/>
              </a:ext>
            </a:extLst>
          </p:cNvPr>
          <p:cNvSpPr/>
          <p:nvPr/>
        </p:nvSpPr>
        <p:spPr>
          <a:xfrm>
            <a:off x="573818" y="1582310"/>
            <a:ext cx="11044362" cy="168965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виду эмитента ГЦБ делятся на ценные бумаги пра­вительства, ценные бумаги Банка России, субфедераль­ные ценные бумаги (эмитент - субъект РФ), муниципаль­ные ценные бумаги (эмитент - муниципальное образова­ние), ценные бумаги государственных учреждений, ценные бумаги, которым придан статус государственных (напри­мер, путем выдачи гарантии правительством).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CDB639-771A-48C3-99AB-F68D1201C025}"/>
              </a:ext>
            </a:extLst>
          </p:cNvPr>
          <p:cNvSpPr/>
          <p:nvPr/>
        </p:nvSpPr>
        <p:spPr>
          <a:xfrm>
            <a:off x="573818" y="3367376"/>
            <a:ext cx="11187487" cy="1272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форме обращения ГЦБ делятся на: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61315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рыночные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свободно обращаются на РЦБ;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61315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нерыночные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не могут перепродаваться, но могут быть возвращены эмитенту через определенный срок.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06A1F72-B843-439E-AB57-42A8281F832B}"/>
              </a:ext>
            </a:extLst>
          </p:cNvPr>
          <p:cNvSpPr/>
          <p:nvPr/>
        </p:nvSpPr>
        <p:spPr>
          <a:xfrm>
            <a:off x="573817" y="4806560"/>
            <a:ext cx="11187487" cy="16180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срокам обращений (не существует общей класси­фикации): </a:t>
            </a:r>
          </a:p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краткосрочные - срок обращения до года; </a:t>
            </a:r>
          </a:p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сред­несрочные – 1-5 лет; </a:t>
            </a:r>
          </a:p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долгосрочные - 5-15 и более лет.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27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B48C8A23-5E80-4455-8A56-0D6D65B3671A}"/>
              </a:ext>
            </a:extLst>
          </p:cNvPr>
          <p:cNvSpPr/>
          <p:nvPr/>
        </p:nvSpPr>
        <p:spPr>
          <a:xfrm>
            <a:off x="318052" y="318052"/>
            <a:ext cx="8937266" cy="33077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способу получения доходов: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процентные ценные бумаги - процентная ставка может быть фиксированной, плавающей, ступен­чатой;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дисконтные ценные бумаги - размещаются по цене ниже номинала, погашаются по номиналу, и эта раз­ница (дисконт) образует доход по ценной бумаге;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индексируемые - индексируются на индекс инф­ляции;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выигрышные - доход выплачивается в форме вы­игрышей;</a:t>
            </a: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комбинированные - доход в виде комбинации спо­собов.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A7D6E5F9-E4E1-4FDE-A867-7C69BF882B6D}"/>
              </a:ext>
            </a:extLst>
          </p:cNvPr>
          <p:cNvSpPr/>
          <p:nvPr/>
        </p:nvSpPr>
        <p:spPr>
          <a:xfrm>
            <a:off x="2663688" y="3880237"/>
            <a:ext cx="9303026" cy="243707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функции ГЦБ: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45000"/>
              </a:lnSpc>
              <a:spcAft>
                <a:spcPts val="0"/>
              </a:spcAft>
              <a:tabLst>
                <a:tab pos="350520" algn="l"/>
              </a:tabLs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получение заемных средств государством;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45000"/>
              </a:lnSpc>
              <a:spcAft>
                <a:spcPts val="0"/>
              </a:spcAft>
              <a:tabLst>
                <a:tab pos="350520" algn="l"/>
              </a:tabLs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регулирование финансовой системы страны, в том числе объема денежной массы в обращении;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45000"/>
              </a:lnSpc>
              <a:spcAft>
                <a:spcPts val="0"/>
              </a:spcAft>
              <a:tabLst>
                <a:tab pos="350520" algn="l"/>
              </a:tabLs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регулирование экономики страны, например, сти­мулируя выпуски ипотечных ценных бумаг.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1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E97B7B4E-0FE5-4867-BFFD-807FDAEC2FD2}"/>
              </a:ext>
            </a:extLst>
          </p:cNvPr>
          <p:cNvSpPr/>
          <p:nvPr/>
        </p:nvSpPr>
        <p:spPr>
          <a:xfrm>
            <a:off x="329979" y="31019"/>
            <a:ext cx="11640709" cy="1499018"/>
          </a:xfrm>
          <a:prstGeom prst="snip2DiagRect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 России, отвечающий за кредитно-денежную политику, использовал и использует, ГЦБ в качестве инст­румента регулирования денежной массы в обращении операции на открытом рынке. Под ними понимаются купля-продажа Банком России казначейских векселей, государственных облигаций, прочих государственных ценных бумаг, облигаций Банка России, а также краткосрочные операции с указанными ценными бумагами с совершением позднее обратной сделки (операции </a:t>
            </a:r>
            <a:r>
              <a:rPr lang="ru-RU" sz="1600" cap="all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4A265E5F-40DF-4D4B-B7B1-51D10EC24D2A}"/>
              </a:ext>
            </a:extLst>
          </p:cNvPr>
          <p:cNvSpPr/>
          <p:nvPr/>
        </p:nvSpPr>
        <p:spPr>
          <a:xfrm>
            <a:off x="329979" y="5300804"/>
            <a:ext cx="11640709" cy="1362547"/>
          </a:xfrm>
          <a:prstGeom prst="snip2DiagRect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Предлагая на рынке для покупки ценные государствен­ные бумаги, ЦБ связывает часть денег и уменьшает их предложение на финансовом рынке. И, напротив, выкупая свои ценные бумаги, ЦБ увеличивает денежную мас­су на рынке. Таким образом, через изменение предложения привлекательных ценных бумаг на рынке ЦБ регу­лирует денежную массу, предложение денег и спрос на них.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C960DB-84C9-4C46-B8BC-F217D3FC85E8}"/>
              </a:ext>
            </a:extLst>
          </p:cNvPr>
          <p:cNvSpPr/>
          <p:nvPr/>
        </p:nvSpPr>
        <p:spPr>
          <a:xfrm>
            <a:off x="1013318" y="4443743"/>
            <a:ext cx="10535478" cy="733471"/>
          </a:xfrm>
          <a:prstGeom prst="rect">
            <a:avLst/>
          </a:prstGeom>
          <a:solidFill>
            <a:srgbClr val="C0E3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 России вправе осуществлять банковские опера­ции и сделки на комиссионной основе, за исключением случаев, предусмотренных федеральными законами.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4A265E5F-40DF-4D4B-B7B1-51D10EC24D2A}"/>
              </a:ext>
            </a:extLst>
          </p:cNvPr>
          <p:cNvSpPr/>
          <p:nvPr/>
        </p:nvSpPr>
        <p:spPr>
          <a:xfrm>
            <a:off x="332523" y="1769573"/>
            <a:ext cx="11640709" cy="2529314"/>
          </a:xfrm>
          <a:prstGeom prst="snip2DiagRect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 России имеет право в соответствии с законом о ЦБ РФ (Банке России) осуществлять следующие сделки с ценными бумагами: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45000"/>
              </a:lnSpc>
              <a:spcAft>
                <a:spcPts val="0"/>
              </a:spcAft>
              <a:tabLst>
                <a:tab pos="35052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покупать и продавать государственные ценные бу­маги на открытом рынке;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45000"/>
              </a:lnSpc>
              <a:spcAft>
                <a:spcPts val="0"/>
              </a:spcAft>
              <a:tabLst>
                <a:tab pos="35052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покупать и продавать облигации, эмитированные Банком России, и депозитные сертификаты;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45000"/>
              </a:lnSpc>
              <a:spcAft>
                <a:spcPts val="0"/>
              </a:spcAft>
              <a:tabLst>
                <a:tab pos="35052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принимать на хранение и в управление ценные бумаги и другие активы;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45000"/>
              </a:lnSpc>
              <a:spcAft>
                <a:spcPts val="0"/>
              </a:spcAft>
              <a:tabLst>
                <a:tab pos="35052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осуществлять операции с финансовыми инструмен­тами, используемыми дли управления финансовы­ми рисками;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45000"/>
              </a:lnSpc>
              <a:spcAft>
                <a:spcPts val="0"/>
              </a:spcAft>
              <a:tabLst>
                <a:tab pos="37211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выставлять чеки и векселя в любой валюте.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4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4420CB-B8E1-4F31-852F-2F668589CA66}"/>
              </a:ext>
            </a:extLst>
          </p:cNvPr>
          <p:cNvSpPr/>
          <p:nvPr/>
        </p:nvSpPr>
        <p:spPr>
          <a:xfrm>
            <a:off x="510144" y="117695"/>
            <a:ext cx="5847242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Производные финансовые инструменты.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f2.ppt-online.org/files2/slide/z/ZfxgwTSaOvEtQXsuJGo7Pe5CIYk0Bcq4R1KWmL2j8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1423" r="1347"/>
          <a:stretch/>
        </p:blipFill>
        <p:spPr bwMode="auto">
          <a:xfrm>
            <a:off x="4539110" y="946205"/>
            <a:ext cx="7335810" cy="380063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5B34F50-D1F3-4E8D-8B3C-6CFB4B5749C2}"/>
              </a:ext>
            </a:extLst>
          </p:cNvPr>
          <p:cNvSpPr/>
          <p:nvPr/>
        </p:nvSpPr>
        <p:spPr>
          <a:xfrm>
            <a:off x="198783" y="1590261"/>
            <a:ext cx="4268765" cy="23853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Производные ценные бумаги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это ценные бумаги, базирующиеся на основных ценных бумагах. Обычно это контракт на сделку с основными ценными бумагами в будущем.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16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A3EB36-DF8D-4330-8B7E-B55CD81662E1}"/>
              </a:ext>
            </a:extLst>
          </p:cNvPr>
          <p:cNvSpPr/>
          <p:nvPr/>
        </p:nvSpPr>
        <p:spPr>
          <a:xfrm>
            <a:off x="246490" y="3429000"/>
            <a:ext cx="11359764" cy="2054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Фьючерсы на рынке ценных бумаг выполняют несколь­ко функций: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являются индикаторами будущих стоимостей цен­ных бумаг;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являются инструментом спекулятивных сделок на бирже;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45000"/>
              </a:lnSpc>
              <a:spcAft>
                <a:spcPts val="0"/>
              </a:spcAft>
              <a:tabLst>
                <a:tab pos="42799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используются в составе инвестиционных портфелей в качестве инструментов диверсификации, сниже­ния рисков и повышения доходности.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AD1693CA-9CFE-40F2-9659-56F6E7366A8D}"/>
              </a:ext>
            </a:extLst>
          </p:cNvPr>
          <p:cNvSpPr/>
          <p:nvPr/>
        </p:nvSpPr>
        <p:spPr>
          <a:xfrm>
            <a:off x="246490" y="190831"/>
            <a:ext cx="11680467" cy="103367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Форварды, или форвардные контракты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внебир­жевые соглашения о поставке базисных активов (акций, облигаций, валюты) в оговоренные сроки по фиксирован­ной цене.</a:t>
            </a:r>
            <a:endParaRPr lang="ru-RU" dirty="0"/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16457EB5-4952-4FCA-B4EF-23D8D996E651}"/>
              </a:ext>
            </a:extLst>
          </p:cNvPr>
          <p:cNvSpPr/>
          <p:nvPr/>
        </p:nvSpPr>
        <p:spPr>
          <a:xfrm>
            <a:off x="255766" y="1476116"/>
            <a:ext cx="11680467" cy="1325419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Фьючерсы, или фьючерсные контракты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стандарт­ные биржевые контрактные обязательства о поставке в будущем оговоренных базисных активов, он обладает стан­дартными параметрами (срок исполнения, вид и количество актива, условия исполнения) и его обраще­ние подчиняется биржевым правилам.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4E2C91-2696-4615-910C-B65BDA6E3C72}"/>
              </a:ext>
            </a:extLst>
          </p:cNvPr>
          <p:cNvSpPr/>
          <p:nvPr/>
        </p:nvSpPr>
        <p:spPr>
          <a:xfrm>
            <a:off x="255766" y="2883873"/>
            <a:ext cx="11801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отличие фьючерсного контракта от форвард­ного состоит в том, что первый является биржевым, вто­рой - внебиржевым.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7AF7E35B-E9C4-4C23-BABE-9E4E1C3910D4}"/>
              </a:ext>
            </a:extLst>
          </p:cNvPr>
          <p:cNvSpPr/>
          <p:nvPr/>
        </p:nvSpPr>
        <p:spPr>
          <a:xfrm>
            <a:off x="316062" y="5483280"/>
            <a:ext cx="11680467" cy="1325419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45000"/>
              </a:lnSpc>
              <a:tabLst>
                <a:tab pos="21094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фьючерсного контракта при его заключе­нии, независимо от позиции, должны внести некоторый залог в виде денежной суммы -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начальной маржи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Пос­ледняя поступает на специальный счет, называемый </a:t>
            </a:r>
            <a:r>
              <a:rPr lang="ru-RU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маржевым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счетом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8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F2BF9647-B375-436E-BF2E-931D99AC835D}"/>
              </a:ext>
            </a:extLst>
          </p:cNvPr>
          <p:cNvSpPr/>
          <p:nvPr/>
        </p:nvSpPr>
        <p:spPr>
          <a:xfrm>
            <a:off x="312749" y="122306"/>
            <a:ext cx="11680467" cy="1325419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пционы, или опционные контракты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стандарт­ные биржевые или внебиржевые контракты, удостоверя­ющие право выбора одной из сторон исполнить сделку с ценными бумагами или отказаться от нее, срок действия опциона - несколько месяцев.</a:t>
            </a:r>
            <a:endParaRPr lang="ru-RU" dirty="0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A0C9464A-B8E0-46E2-BC1F-B7FFAC346AE7}"/>
              </a:ext>
            </a:extLst>
          </p:cNvPr>
          <p:cNvSpPr/>
          <p:nvPr/>
        </p:nvSpPr>
        <p:spPr>
          <a:xfrm>
            <a:off x="312747" y="1871165"/>
            <a:ext cx="5497701" cy="2209114"/>
          </a:xfrm>
          <a:prstGeom prst="upArrow">
            <a:avLst>
              <a:gd name="adj1" fmla="val 50000"/>
              <a:gd name="adj2" fmla="val 38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контракт, заключенный на бирже, в соответствии с которым его держатель получает право в течение конкретного сро­ка купить по фиксированной цене - цене исполнения опциона -определенное количество акций</a:t>
            </a:r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6BC48A0A-4CDE-456A-9959-C3B64D8B5DE9}"/>
              </a:ext>
            </a:extLst>
          </p:cNvPr>
          <p:cNvSpPr/>
          <p:nvPr/>
        </p:nvSpPr>
        <p:spPr>
          <a:xfrm>
            <a:off x="6558706" y="1925272"/>
            <a:ext cx="5434510" cy="2209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контракт, заключенный на бирже, в соответствии с которым его держатель получает право в течение конкретного срока продать по фиксированной цене - цене исполнения оп­циона -определенное количество акций</a:t>
            </a:r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2B7DA-DF75-45C4-8DF5-580C63680FC6}"/>
              </a:ext>
            </a:extLst>
          </p:cNvPr>
          <p:cNvSpPr txBox="1"/>
          <p:nvPr/>
        </p:nvSpPr>
        <p:spPr>
          <a:xfrm>
            <a:off x="8663710" y="3478550"/>
            <a:ext cx="122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816A3D-7729-4F03-B86E-9395A3F42D9E}"/>
              </a:ext>
            </a:extLst>
          </p:cNvPr>
          <p:cNvSpPr txBox="1"/>
          <p:nvPr/>
        </p:nvSpPr>
        <p:spPr>
          <a:xfrm>
            <a:off x="2264792" y="1970751"/>
            <a:ext cx="122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5C65F9-36B4-4A92-BF71-71FD6F456B96}"/>
              </a:ext>
            </a:extLst>
          </p:cNvPr>
          <p:cNvSpPr/>
          <p:nvPr/>
        </p:nvSpPr>
        <p:spPr>
          <a:xfrm>
            <a:off x="1348442" y="1482083"/>
            <a:ext cx="377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highlight>
                  <a:srgbClr val="C0E399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Опцион «колл»</a:t>
            </a:r>
            <a:r>
              <a:rPr lang="ru-RU" dirty="0">
                <a:solidFill>
                  <a:srgbClr val="000000"/>
                </a:solidFill>
                <a:highlight>
                  <a:srgbClr val="C0E399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(опцион на покупку) </a:t>
            </a:r>
            <a:endParaRPr lang="ru-RU" dirty="0">
              <a:highlight>
                <a:srgbClr val="C0E399"/>
              </a:highligh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19195AD-8849-4D3A-8927-A46745B0EF57}"/>
              </a:ext>
            </a:extLst>
          </p:cNvPr>
          <p:cNvSpPr/>
          <p:nvPr/>
        </p:nvSpPr>
        <p:spPr>
          <a:xfrm>
            <a:off x="7071630" y="1501832"/>
            <a:ext cx="3776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highlight>
                  <a:srgbClr val="C0E399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Опцион «пут»</a:t>
            </a:r>
            <a:r>
              <a:rPr lang="ru-RU" dirty="0">
                <a:solidFill>
                  <a:srgbClr val="000000"/>
                </a:solidFill>
                <a:highlight>
                  <a:srgbClr val="C0E399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(опцион на продажу) </a:t>
            </a:r>
            <a:endParaRPr lang="ru-RU" dirty="0">
              <a:highlight>
                <a:srgbClr val="C0E399"/>
              </a:highligh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D94E76C-8D76-4875-964F-F36C312BFBB9}"/>
              </a:ext>
            </a:extLst>
          </p:cNvPr>
          <p:cNvSpPr/>
          <p:nvPr/>
        </p:nvSpPr>
        <p:spPr>
          <a:xfrm>
            <a:off x="2868823" y="4187022"/>
            <a:ext cx="3162634" cy="633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Амери­канский опцион может быть исполнен в любой день до срока окончания контракта</a:t>
            </a:r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8FA2692-81B9-4930-84A1-CA2DF71CA05F}"/>
              </a:ext>
            </a:extLst>
          </p:cNvPr>
          <p:cNvSpPr/>
          <p:nvPr/>
        </p:nvSpPr>
        <p:spPr>
          <a:xfrm>
            <a:off x="6096000" y="4187022"/>
            <a:ext cx="3162634" cy="633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Европейский - строго в день исполнения контракта.</a:t>
            </a:r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F0B1D5-BA3E-47D2-8436-E56569A23B98}"/>
              </a:ext>
            </a:extLst>
          </p:cNvPr>
          <p:cNvSpPr/>
          <p:nvPr/>
        </p:nvSpPr>
        <p:spPr>
          <a:xfrm>
            <a:off x="4404328" y="3800152"/>
            <a:ext cx="4137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highlight>
                  <a:srgbClr val="C0E399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срокам исполнения выделяются два вида </a:t>
            </a:r>
            <a:endParaRPr lang="ru-RU" sz="1600" dirty="0">
              <a:highlight>
                <a:srgbClr val="C0E399"/>
              </a:highlight>
            </a:endParaRPr>
          </a:p>
        </p:txBody>
      </p:sp>
      <p:sp>
        <p:nvSpPr>
          <p:cNvPr id="17" name="Прямоугольник: усеченные противолежащие углы 16">
            <a:extLst>
              <a:ext uri="{FF2B5EF4-FFF2-40B4-BE49-F238E27FC236}">
                <a16:creationId xmlns:a16="http://schemas.microsoft.com/office/drawing/2014/main" id="{02B56935-53BD-47B3-A9F1-666098361654}"/>
              </a:ext>
            </a:extLst>
          </p:cNvPr>
          <p:cNvSpPr/>
          <p:nvPr/>
        </p:nvSpPr>
        <p:spPr>
          <a:xfrm>
            <a:off x="312747" y="4898003"/>
            <a:ext cx="11680469" cy="1111263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Котировка опционов производится по значению пре­мии, устанавливаемому для конкретного контракта в момент заключения сделки в результате спроса (предло­жения). Опционная премия зависит от изменчивости стоимости базового актива. Чем больше изменчивость сто­имости базового актива, тем выше риск продавца опцио­на, тем выше опционная премия, и наоборот.</a:t>
            </a:r>
            <a:endParaRPr lang="ru-RU" sz="160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E07B55-0E14-49F2-B69D-5C3CC2692DC7}"/>
              </a:ext>
            </a:extLst>
          </p:cNvPr>
          <p:cNvSpPr/>
          <p:nvPr/>
        </p:nvSpPr>
        <p:spPr>
          <a:xfrm>
            <a:off x="492567" y="6246276"/>
            <a:ext cx="5200013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>
              <a:lnSpc>
                <a:spcPct val="145000"/>
              </a:lnSpc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функция опциона - хеджирование рисков.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7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A59D5325-155C-4484-9C06-423CD6170CB6}"/>
              </a:ext>
            </a:extLst>
          </p:cNvPr>
          <p:cNvSpPr/>
          <p:nvPr/>
        </p:nvSpPr>
        <p:spPr>
          <a:xfrm>
            <a:off x="246490" y="190831"/>
            <a:ext cx="11680467" cy="103367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Своп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контракт по обмену одной ценной бумаги на другую с целью продления срока погашения (например, обмен среднесрочной облигации на долгосрочную).</a:t>
            </a:r>
            <a:endParaRPr lang="ru-RU" dirty="0"/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D4F7F2E4-9820-4C2C-BBBE-B210CD23FC3A}"/>
              </a:ext>
            </a:extLst>
          </p:cNvPr>
          <p:cNvSpPr/>
          <p:nvPr/>
        </p:nvSpPr>
        <p:spPr>
          <a:xfrm>
            <a:off x="246489" y="1321240"/>
            <a:ext cx="11680467" cy="1326543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аррант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сертификат, дающий его держателю право купить пакет ценных бумаг (акций) по фиксиро­ванной цене в установленный срок до их выпуска в обра­щение. Варранты похожи на опцион, однако срок их дей­ствия длительный (как правило, равен сроку жизни ба­зовой акции).</a:t>
            </a:r>
            <a:endParaRPr lang="ru-RU" dirty="0"/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EA1A438-B80E-44FB-8BAD-7F8956434AC1}"/>
              </a:ext>
            </a:extLst>
          </p:cNvPr>
          <p:cNvSpPr/>
          <p:nvPr/>
        </p:nvSpPr>
        <p:spPr>
          <a:xfrm>
            <a:off x="246488" y="2765728"/>
            <a:ext cx="11680467" cy="1949395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Варранты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выпускают компании-эмитенты базовых акций. Они поступают в обращение не как самостоятель­ная ценная бумага, а как составная часть акции компа­нии-эмитента или банка, чтобы сделать эти акции более привлекательными. После выпуска варрант обычно отде­ляется от акции и</a:t>
            </a:r>
            <a:r>
              <a:rPr lang="ru-RU" sz="1600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 обращаться самостоятельно. Варрант может входить в состав портфеля ценных бумаг и повышать его привлекательность возможностью (правом) купить и добавить в этот портфель доходную цен­ную бумагу, на которую выпущен варрант.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B465BB-1900-4C33-8B33-4318858F3D5D}"/>
              </a:ext>
            </a:extLst>
          </p:cNvPr>
          <p:cNvSpPr/>
          <p:nvPr/>
        </p:nvSpPr>
        <p:spPr>
          <a:xfrm>
            <a:off x="435996" y="5883491"/>
            <a:ext cx="11320007" cy="453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России роль варранта играет в соответствии с зако­нодательством опцион эмитента.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E05A28-BD27-47AF-96D2-CFC48E310703}"/>
              </a:ext>
            </a:extLst>
          </p:cNvPr>
          <p:cNvSpPr/>
          <p:nvPr/>
        </p:nvSpPr>
        <p:spPr>
          <a:xfrm>
            <a:off x="135173" y="4741437"/>
            <a:ext cx="1179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отличие варранта от опциона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гораздо более длительный срок обращения, практически равный сроку обращения базовой акции.</a:t>
            </a:r>
            <a:endParaRPr lang="ru-RU" u="sng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B53B74-C1D8-4EFE-99A4-E7C4EE851A94}"/>
              </a:ext>
            </a:extLst>
          </p:cNvPr>
          <p:cNvSpPr/>
          <p:nvPr/>
        </p:nvSpPr>
        <p:spPr>
          <a:xfrm>
            <a:off x="381663" y="5310255"/>
            <a:ext cx="9803958" cy="453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функция варранта - обеспечение преиму­щественных прав на покупку новых акций.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98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id="{1BF927BA-B1BA-424C-82E6-A55FEB50038B}"/>
              </a:ext>
            </a:extLst>
          </p:cNvPr>
          <p:cNvSpPr/>
          <p:nvPr/>
        </p:nvSpPr>
        <p:spPr>
          <a:xfrm>
            <a:off x="127221" y="1044455"/>
            <a:ext cx="11266997" cy="3514476"/>
          </a:xfrm>
          <a:prstGeom prst="wedgeEllipseCallout">
            <a:avLst>
              <a:gd name="adj1" fmla="val 51701"/>
              <a:gd name="adj2" fmla="val 315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>
              <a:lnSpc>
                <a:spcPct val="14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финансовым инструментом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понимается любой договор, в результате которого одновременно возникают финансовый актив у одной компа­нии и финансовое обязательство или долевой инструмент - у другой. В определении финансового инструмента речь идет лишь о тех договорах, в результате которых происходит изменение в финансовых активах, обязательствах или капитале.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4420CB-B8E1-4F31-852F-2F668589CA66}"/>
              </a:ext>
            </a:extLst>
          </p:cNvPr>
          <p:cNvSpPr/>
          <p:nvPr/>
        </p:nvSpPr>
        <p:spPr>
          <a:xfrm>
            <a:off x="510144" y="117695"/>
            <a:ext cx="5933227" cy="566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45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Классические финансовые инструменты.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тличия биржи от форекса. Кому доступен форекс. Основные виды финансовых  рынков">
            <a:extLst>
              <a:ext uri="{FF2B5EF4-FFF2-40B4-BE49-F238E27FC236}">
                <a16:creationId xmlns:a16="http://schemas.microsoft.com/office/drawing/2014/main" id="{7771D50F-3F7B-4977-B3A5-64D90A133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32" y="4702410"/>
            <a:ext cx="4719141" cy="19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2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B0136C4-75DC-472E-AB7D-EFEF90A8F9D8}"/>
              </a:ext>
            </a:extLst>
          </p:cNvPr>
          <p:cNvSpPr/>
          <p:nvPr/>
        </p:nvSpPr>
        <p:spPr>
          <a:xfrm>
            <a:off x="159026" y="278296"/>
            <a:ext cx="11807687" cy="29896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  <a:tabLst>
                <a:tab pos="335280" algn="l"/>
              </a:tabLst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Опцион эмитента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(термин, используемый в россий­ском законодательстве) - эмиссионная ценная бумага, закрепляющая право ее владельца на покупку в предус­мотренный в ней срок и/или при наступлении указанных в ней обстоятельств определенного количества акций эми­тента такого опциона по цене, определенной в опционе эмитента. Опцион эмитента является именной ценной бумагой. Принятие решения о размещении опционов эми­тента и их размещение осуществляются в соответствии с установленными федеральными законами правилами раз­мещения ценных бумаг, конвертируемых в акции. При этом цена размещения акций во исполнение требований по опционам эмитента определяется в соответствии с це­ной, определенной в таком опционе.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275D436A-C9E6-4C2D-AC77-7C0F503F3B58}"/>
              </a:ext>
            </a:extLst>
          </p:cNvPr>
          <p:cNvSpPr/>
          <p:nvPr/>
        </p:nvSpPr>
        <p:spPr>
          <a:xfrm>
            <a:off x="223962" y="3429000"/>
            <a:ext cx="11744076" cy="928315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Депозитарные расписки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(ДР) - это расписки круп­ного и авторитетного банка по поводу размещения на его депозите пакета акций иностранного эмитента.</a:t>
            </a:r>
            <a:endParaRPr lang="ru-RU" dirty="0"/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218F9A02-661E-45CC-95DC-AB243B420B7B}"/>
              </a:ext>
            </a:extLst>
          </p:cNvPr>
          <p:cNvSpPr/>
          <p:nvPr/>
        </p:nvSpPr>
        <p:spPr>
          <a:xfrm>
            <a:off x="223962" y="4518329"/>
            <a:ext cx="11744076" cy="2136913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Инвестиционный сертификат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(сертификат - это свидетельство о каком-либо факте) - свидетельство о доле (участии) в специальном фонде ценных бумаг (инвести­ционном фонде), которое дает ее владельцу право на по­лучение определенного дохода. Его цена изменяется с изменением курсов акций и облигаций, включенных в инвестиционный фонд.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559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B0DE29B-1064-48FB-9B7E-CEAB9D25F164}"/>
              </a:ext>
            </a:extLst>
          </p:cNvPr>
          <p:cNvSpPr/>
          <p:nvPr/>
        </p:nvSpPr>
        <p:spPr>
          <a:xfrm>
            <a:off x="230589" y="151074"/>
            <a:ext cx="11648660" cy="24808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4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Вексель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основной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неэмиссионной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долговой ценной бумагой. Вексель сочетает в себе функции кре­дитного и расчетного инструментов. Новый обладатель векселя также имеет право передачи его третьему лицу (путем простав­ления соответствующей передаточной надписи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индоссамента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4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Вексель является простым и универсальным финансовым инструментом, который используется для расчетных и кредитных отношений между организациями, предпри­ятиями, гражданами, банками, предпринимателями и т.д. Он предоставляет следующие возможности: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F2BB2A-4745-4262-9086-82A4AFA1E6DE}"/>
              </a:ext>
            </a:extLst>
          </p:cNvPr>
          <p:cNvSpPr/>
          <p:nvPr/>
        </p:nvSpPr>
        <p:spPr>
          <a:xfrm>
            <a:off x="397565" y="2559969"/>
            <a:ext cx="11187485" cy="237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68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вексель в качестве платежного, рас­четного или кредитного средства, в том числе за производственные работы и услуги;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68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ускорить расчеты;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68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производить расчеты по всей территории России;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6870" algn="l"/>
                <a:tab pos="277050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доход;	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687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вексель в качестве залога при получе­нии кредита.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8F9292AF-0C0C-45C6-A2C9-B595B7670526}"/>
              </a:ext>
            </a:extLst>
          </p:cNvPr>
          <p:cNvSpPr/>
          <p:nvPr/>
        </p:nvSpPr>
        <p:spPr>
          <a:xfrm>
            <a:off x="166977" y="4993419"/>
            <a:ext cx="11712271" cy="171350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0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Вексель имеет преимущества перед иными ценными бумагами и долговыми обязательствами, связанными с простотой выпуска. Но отсюда следуют и недостатки век­селей - для них велики специфические риски, связанные с неудачным выбором эмитента векселя. Другими словами, простота выпуска векселей ведет к заполнению рынка неликвидными векселями («мусорными»). И от­сюда вытекают высокие риски на вексельном рынке.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3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066EE5-BB14-4286-963E-70EF20225037}"/>
              </a:ext>
            </a:extLst>
          </p:cNvPr>
          <p:cNvSpPr/>
          <p:nvPr/>
        </p:nvSpPr>
        <p:spPr>
          <a:xfrm>
            <a:off x="79512" y="28100"/>
            <a:ext cx="11720223" cy="125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страны-участники Женевской век­сельной конвенции 1930 года (в том числе и Россия как правопреемница СССР) применяют на своих территориях «Единообразный вексельный закон». </a:t>
            </a:r>
          </a:p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закон предус­матривает два вида векселя: простой и переводной.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2D91BAAE-D98B-401D-A409-F7A1AED8D8BB}"/>
              </a:ext>
            </a:extLst>
          </p:cNvPr>
          <p:cNvSpPr/>
          <p:nvPr/>
        </p:nvSpPr>
        <p:spPr>
          <a:xfrm>
            <a:off x="79512" y="1235289"/>
            <a:ext cx="2552369" cy="1924215"/>
          </a:xfrm>
          <a:prstGeom prst="rightArrow">
            <a:avLst>
              <a:gd name="adj1" fmla="val 50000"/>
              <a:gd name="adj2" fmla="val 2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Простой вексель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(соло-вексель) </a:t>
            </a:r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AFE691A9-6428-49A3-9535-4FED1C3A744F}"/>
              </a:ext>
            </a:extLst>
          </p:cNvPr>
          <p:cNvSpPr/>
          <p:nvPr/>
        </p:nvSpPr>
        <p:spPr>
          <a:xfrm>
            <a:off x="79512" y="3698496"/>
            <a:ext cx="2552369" cy="1924215"/>
          </a:xfrm>
          <a:prstGeom prst="rightArrow">
            <a:avLst>
              <a:gd name="adj1" fmla="val 50000"/>
              <a:gd name="adj2" fmla="val 22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Переводной вексель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(тратта)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6278ED7-98EB-40CC-BF2B-7CA0586B087C}"/>
              </a:ext>
            </a:extLst>
          </p:cNvPr>
          <p:cNvSpPr/>
          <p:nvPr/>
        </p:nvSpPr>
        <p:spPr>
          <a:xfrm>
            <a:off x="2759102" y="1492932"/>
            <a:ext cx="9040633" cy="1442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письменный доку­мент, содержащий простое и ничем не обусловленное обя­зательство векселедателя (должника) уплатить определен­ную сумму денег в определенный срок и в определенном месте получателю средств или по его приказу. Простой вексель выписывает сам плательщик, и, по существу, он является его долговой распиской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3606B19-C98F-451B-9DAD-428ADB6DEE71}"/>
              </a:ext>
            </a:extLst>
          </p:cNvPr>
          <p:cNvSpPr/>
          <p:nvPr/>
        </p:nvSpPr>
        <p:spPr>
          <a:xfrm>
            <a:off x="2759102" y="3698497"/>
            <a:ext cx="9040633" cy="25432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письменный документ, содержащий безусловный приказ векселедателя (кредитора) плательщику об уплате указанной в векселе денежной суммы третьему лицу или по его приказу. В отличие от простого, в переводном векселе могут участвовать три и более лиц:</a:t>
            </a: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редких случаях, могут принимать участие и только два лица: вексе­ледатель и векселедержатель, объединенные в одном лице, и плательщик.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6382AC5-02F1-40C1-AB2E-888D451D5D6B}"/>
              </a:ext>
            </a:extLst>
          </p:cNvPr>
          <p:cNvSpPr/>
          <p:nvPr/>
        </p:nvSpPr>
        <p:spPr>
          <a:xfrm>
            <a:off x="2973787" y="4883425"/>
            <a:ext cx="2242269" cy="595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векселедатель (трассант), выдающий вексель</a:t>
            </a: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F98BAA0-12B8-4C69-8D11-9C9AF62E5042}"/>
              </a:ext>
            </a:extLst>
          </p:cNvPr>
          <p:cNvSpPr/>
          <p:nvPr/>
        </p:nvSpPr>
        <p:spPr>
          <a:xfrm>
            <a:off x="5425441" y="4883425"/>
            <a:ext cx="3181846" cy="595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плательщик (трассат), к которому обращен приказ произвести платеж по векселю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4E83DC0-143A-47FE-AE84-F559C20B6232}"/>
              </a:ext>
            </a:extLst>
          </p:cNvPr>
          <p:cNvSpPr/>
          <p:nvPr/>
        </p:nvSpPr>
        <p:spPr>
          <a:xfrm>
            <a:off x="8929314" y="4883425"/>
            <a:ext cx="2736575" cy="595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векселедержа­тель (ремитент) – получатель платежа по векселю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E807C6-AA8C-4DDA-8400-2E75FCF36C1F}"/>
              </a:ext>
            </a:extLst>
          </p:cNvPr>
          <p:cNvSpPr/>
          <p:nvPr/>
        </p:nvSpPr>
        <p:spPr>
          <a:xfrm>
            <a:off x="3947401" y="6379223"/>
            <a:ext cx="635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Переводные векселя получили большее распространение на практике. 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Переводной вексель отличается от простого тем что...">
            <a:extLst>
              <a:ext uri="{FF2B5EF4-FFF2-40B4-BE49-F238E27FC236}">
                <a16:creationId xmlns:a16="http://schemas.microsoft.com/office/drawing/2014/main" id="{36BEAC46-61FD-4B0F-A979-0D56E258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2" y="5236038"/>
            <a:ext cx="2031509" cy="11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стой вексель: понятие, схема, особенности">
            <a:extLst>
              <a:ext uri="{FF2B5EF4-FFF2-40B4-BE49-F238E27FC236}">
                <a16:creationId xmlns:a16="http://schemas.microsoft.com/office/drawing/2014/main" id="{1BE08C2A-8B9C-4EF5-9E1D-50D9AE24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2766847"/>
            <a:ext cx="1868672" cy="12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81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5E8E9B3-15FC-41F5-B8A7-20D2A42FAD3E}"/>
              </a:ext>
            </a:extLst>
          </p:cNvPr>
          <p:cNvSpPr/>
          <p:nvPr/>
        </p:nvSpPr>
        <p:spPr>
          <a:xfrm>
            <a:off x="143123" y="405516"/>
            <a:ext cx="8046719" cy="2949934"/>
          </a:xfrm>
          <a:prstGeom prst="roundRect">
            <a:avLst/>
          </a:prstGeom>
          <a:solidFill>
            <a:srgbClr val="D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Переводный вексель может быть передан одним держателем другому посредством специальной передаточной надписи –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индоссамента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выполненной индоссантом на оборотной стороне векселя или (при нехватке места для передаточных записей) на дополнительном листе –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аллонже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Посредством индоссамента вексель может циркулировать среди неограниченного круга лиц, превращаясь в средство погашения долговых требований.</a:t>
            </a:r>
            <a:endParaRPr lang="ru-RU" dirty="0"/>
          </a:p>
        </p:txBody>
      </p:sp>
      <p:pic>
        <p:nvPicPr>
          <p:cNvPr id="2050" name="Picture 2" descr="виды векселей">
            <a:extLst>
              <a:ext uri="{FF2B5EF4-FFF2-40B4-BE49-F238E27FC236}">
                <a16:creationId xmlns:a16="http://schemas.microsoft.com/office/drawing/2014/main" id="{43AE2209-0552-43B1-BDA0-50329CCD6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3"/>
          <a:stretch/>
        </p:blipFill>
        <p:spPr bwMode="auto">
          <a:xfrm>
            <a:off x="8301161" y="330559"/>
            <a:ext cx="3835976" cy="58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19388CB-74B1-4F46-B4D7-3D9D459922E7}"/>
              </a:ext>
            </a:extLst>
          </p:cNvPr>
          <p:cNvSpPr/>
          <p:nvPr/>
        </p:nvSpPr>
        <p:spPr>
          <a:xfrm>
            <a:off x="286246" y="3429000"/>
            <a:ext cx="7903596" cy="276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ликвидны­</a:t>
            </a:r>
            <a:r>
              <a:rPr lang="ru-RU" spc="-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являются векселя, снабженные гарантией крупных банков в виде специальной </a:t>
            </a:r>
            <a:r>
              <a:rPr lang="ru-RU" spc="-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надписи на векселе – </a:t>
            </a:r>
            <a:r>
              <a:rPr lang="ru-RU" i="1" spc="-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аваля. Аваль</a:t>
            </a:r>
            <a:r>
              <a:rPr lang="ru-RU" spc="-1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 оформляться либо на лицевой стороне </a:t>
            </a:r>
            <a:r>
              <a:rPr lang="ru-RU" spc="-5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векселя, либо на дополнительном листе, либо в виде отдельного документа. Лицо, совершившее аваль, несет вместе с должником солидарную ответственность за оплату векселя.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26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74C280B7-56D7-4E0E-80EC-E9A4BD1911B7}"/>
              </a:ext>
            </a:extLst>
          </p:cNvPr>
          <p:cNvSpPr/>
          <p:nvPr/>
        </p:nvSpPr>
        <p:spPr>
          <a:xfrm>
            <a:off x="71562" y="103366"/>
            <a:ext cx="11926956" cy="3458818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3970" indent="449580" algn="just">
              <a:lnSpc>
                <a:spcPct val="13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Депозитный или сберегательный сертификат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письменное свидетельство банка-эмитента о вкладе денежных средств, удостоверяющее право вкладчика или его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правоприемника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получение денежных средств по истечении установленного срока и процентов по нему.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3970" indent="449580" algn="just">
              <a:lnSpc>
                <a:spcPct val="13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Сертификаты могут быть:</a:t>
            </a:r>
          </a:p>
          <a:p>
            <a:pPr marL="285750" marR="13970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именными (до 01.06.2018 г., выпускались и на предъявителя); </a:t>
            </a:r>
          </a:p>
          <a:p>
            <a:pPr marL="285750" marR="13970" indent="-285750"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востребования и срочные (не более года);</a:t>
            </a:r>
          </a:p>
          <a:p>
            <a:pPr marL="285750" marR="1397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серийные и выпущенные в разовом порядке.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48424237-7246-4061-B086-703AF55EFCC3}"/>
              </a:ext>
            </a:extLst>
          </p:cNvPr>
          <p:cNvSpPr/>
          <p:nvPr/>
        </p:nvSpPr>
        <p:spPr>
          <a:xfrm>
            <a:off x="71562" y="3725187"/>
            <a:ext cx="11926956" cy="281873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Сберегательный сертификат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 выдан только гражданину Российской Федерации или иного государства, использующего рубль в качестве официальной денежной единицы.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Депозитный сертификат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 выдан только организации, являющейся юридическим ли­цом, зарегистрированной на территории Российской Федерации или на террито</a:t>
            </a: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рии иного государства, использующего рубль в качестве официальной денежной единицы. Сертификат не подлежит вывозу на территорию государства, не исполь­</a:t>
            </a:r>
            <a:r>
              <a:rPr lang="ru-RU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зующего рубль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 официальной денежной единицы.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епозитный сертификат - что это, преимущества, недостатки, условия  обращения в РФ">
            <a:extLst>
              <a:ext uri="{FF2B5EF4-FFF2-40B4-BE49-F238E27FC236}">
                <a16:creationId xmlns:a16="http://schemas.microsoft.com/office/drawing/2014/main" id="{F570738C-A205-4B57-BA33-604224C1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816" y="1371865"/>
            <a:ext cx="1540429" cy="19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берегательный сертификат ВТБ 24: процентные ставки в 2020 году">
            <a:extLst>
              <a:ext uri="{FF2B5EF4-FFF2-40B4-BE49-F238E27FC236}">
                <a16:creationId xmlns:a16="http://schemas.microsoft.com/office/drawing/2014/main" id="{3A51BA5E-CEF6-480E-9315-0B25D74F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76" y="1629482"/>
            <a:ext cx="2765942" cy="19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98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71705EBC-0EBC-4754-BF21-8F6F89F1F31D}"/>
              </a:ext>
            </a:extLst>
          </p:cNvPr>
          <p:cNvSpPr/>
          <p:nvPr/>
        </p:nvSpPr>
        <p:spPr>
          <a:xfrm>
            <a:off x="286247" y="238538"/>
            <a:ext cx="11680466" cy="2345635"/>
          </a:xfrm>
          <a:prstGeom prst="round2DiagRect">
            <a:avLst/>
          </a:prstGeom>
          <a:solidFill>
            <a:srgbClr val="D8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4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Инвестиционный сертификат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свидетельство о доле (участии) в специальном фонде ценных бумаг (инвестиционном фонде), которое дает ее владельцу право на по­лучение определенного дохода. Его цена изменяется с изменением курсов акций и облигаций, включенных в ин­вестиционный фонд. Цена инвестиционного сертификата определяется ежедневно делением стоимости фонда на число сертификатов. Такие сертификаты обращаются только на крупнейших фондовых рынках мира – Нью-Йоркском, Лондонском, Цюрихском и др.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8B8E915C-4353-4642-B00A-1BD12E5CAA90}"/>
              </a:ext>
            </a:extLst>
          </p:cNvPr>
          <p:cNvSpPr/>
          <p:nvPr/>
        </p:nvSpPr>
        <p:spPr>
          <a:xfrm>
            <a:off x="286247" y="2743200"/>
            <a:ext cx="11680466" cy="165387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Инвестиционный сертификат может быть полисом стра­хования жизни с единовременной выплатой страхового взноса, представляющим собой единовременную фикси­рованную инвестицию.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Выплата процентов по инвестиционным сертификатам осуществляется по согласованной ставке, в конце перио­да возвращается номинальная сумма с приростом.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АООТ «Народный чековый инвестиционный фонд»: как получить дивиденды по  акциям? :: BusinessMan.ru">
            <a:extLst>
              <a:ext uri="{FF2B5EF4-FFF2-40B4-BE49-F238E27FC236}">
                <a16:creationId xmlns:a16="http://schemas.microsoft.com/office/drawing/2014/main" id="{68F369D6-920B-42F5-8116-8FCE9AED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0" y="4456031"/>
            <a:ext cx="3315694" cy="23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ООТ Московский Чековый Инвестиционный Фонд. Сертификат на 10 акций.  г.Москва, 1993 год">
            <a:extLst>
              <a:ext uri="{FF2B5EF4-FFF2-40B4-BE49-F238E27FC236}">
                <a16:creationId xmlns:a16="http://schemas.microsoft.com/office/drawing/2014/main" id="{8DFF8B7F-169A-4067-8EA5-90D1651CE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63" y="4456031"/>
            <a:ext cx="3588195" cy="224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к подарить акции другу: лучший инвестиционный подарок">
            <a:extLst>
              <a:ext uri="{FF2B5EF4-FFF2-40B4-BE49-F238E27FC236}">
                <a16:creationId xmlns:a16="http://schemas.microsoft.com/office/drawing/2014/main" id="{43BEC073-FF16-4CB8-9182-34D1F655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37" y="4456031"/>
            <a:ext cx="3571663" cy="21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67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68ED5A-04A2-4B8C-9A32-7A9624BB6952}"/>
              </a:ext>
            </a:extLst>
          </p:cNvPr>
          <p:cNvSpPr/>
          <p:nvPr/>
        </p:nvSpPr>
        <p:spPr>
          <a:xfrm>
            <a:off x="373933" y="0"/>
            <a:ext cx="5131213" cy="566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5000"/>
              </a:lnSpc>
              <a:tabLst>
                <a:tab pos="228600" algn="l"/>
              </a:tabLst>
            </a:pPr>
            <a:r>
              <a:rPr lang="ru-RU" sz="2400" dirty="0">
                <a:solidFill>
                  <a:srgbClr val="000000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Международные ценные бумаги </a:t>
            </a:r>
            <a:r>
              <a:rPr lang="ru-RU" sz="2400" dirty="0">
                <a:solidFill>
                  <a:srgbClr val="000000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>
                  <a:lumMod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44D7E1-1A9B-4A33-A860-01F23B4A468C}"/>
              </a:ext>
            </a:extLst>
          </p:cNvPr>
          <p:cNvSpPr/>
          <p:nvPr/>
        </p:nvSpPr>
        <p:spPr>
          <a:xfrm>
            <a:off x="134981" y="628139"/>
            <a:ext cx="6488043" cy="1622432"/>
          </a:xfrm>
          <a:prstGeom prst="rect">
            <a:avLst/>
          </a:prstGeom>
          <a:solidFill>
            <a:srgbClr val="C5DFFB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Международный финансовый рынок и существенная часть его – международный рынок ценных бумаг – воз­никли и стремительно развиваются параллельно разви­тию мировой торговли и процессов глобализации. ВТО и другие мировые структуры и международные организа­ции способствуют развитию финансовых мировых систем и рынков.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Международные ценные бумаги">
            <a:extLst>
              <a:ext uri="{FF2B5EF4-FFF2-40B4-BE49-F238E27FC236}">
                <a16:creationId xmlns:a16="http://schemas.microsoft.com/office/drawing/2014/main" id="{DA7A6131-D52F-4D4A-99E0-EE77501F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44" y="398633"/>
            <a:ext cx="4714875" cy="28194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ынок облигаций в России заметно оживился &quot;Дальневосточная газета Золотой  Рог&quot;">
            <a:extLst>
              <a:ext uri="{FF2B5EF4-FFF2-40B4-BE49-F238E27FC236}">
                <a16:creationId xmlns:a16="http://schemas.microsoft.com/office/drawing/2014/main" id="{CA60C434-7FEA-4325-B566-3399835B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1" y="2904712"/>
            <a:ext cx="4457700" cy="32385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ынок облигаций США готовится к шторму: инвесторы не верят в ликвидность |  Кто в курсе -">
            <a:extLst>
              <a:ext uri="{FF2B5EF4-FFF2-40B4-BE49-F238E27FC236}">
                <a16:creationId xmlns:a16="http://schemas.microsoft.com/office/drawing/2014/main" id="{8F3063D8-ACB6-43B5-8F55-4CDD60A4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874399"/>
            <a:ext cx="6096000" cy="3429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7A6321-063F-42C7-BEDF-2DFF61D4E1A9}"/>
              </a:ext>
            </a:extLst>
          </p:cNvPr>
          <p:cNvSpPr/>
          <p:nvPr/>
        </p:nvSpPr>
        <p:spPr>
          <a:xfrm>
            <a:off x="6901733" y="4523962"/>
            <a:ext cx="4929808" cy="997645"/>
          </a:xfrm>
          <a:prstGeom prst="rect">
            <a:avLst/>
          </a:prstGeom>
          <a:solidFill>
            <a:srgbClr val="C5DFFB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indent="457200" algn="ctr">
              <a:lnSpc>
                <a:spcPct val="14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быстро развивается за счет слияний и погло­щений мировой рынок ценных бумаг на базе интернет-технологий и глобальной системы связи.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3E7AC8-CD8E-4049-A36D-B6D95E597349}"/>
              </a:ext>
            </a:extLst>
          </p:cNvPr>
          <p:cNvSpPr/>
          <p:nvPr/>
        </p:nvSpPr>
        <p:spPr>
          <a:xfrm>
            <a:off x="4786685" y="5644389"/>
            <a:ext cx="6687047" cy="99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Крупнейшими составляющими мирового РЦБ являют­ся фондовый рынок США и Еврорынок, которые тесно связаны между собой и по существу представляют единое целое.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0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32A2B5-6166-403C-A5DC-418174AEA000}"/>
              </a:ext>
            </a:extLst>
          </p:cNvPr>
          <p:cNvSpPr/>
          <p:nvPr/>
        </p:nvSpPr>
        <p:spPr>
          <a:xfrm>
            <a:off x="8205083" y="2000329"/>
            <a:ext cx="3809999" cy="3785652"/>
          </a:xfrm>
          <a:prstGeom prst="rect">
            <a:avLst/>
          </a:prstGeom>
          <a:solidFill>
            <a:srgbClr val="C5DFFB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15785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предъявительскими, могут размещаться на рынках нескольких стран;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7782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валюта займа является для эмитента и инвестора иностранной;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7782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и обеспечение осуществляется обычно эмиссионным синдикатом, в который входят бан­ки, инвестиционные компании, брокерские компа­нии нескольких стран;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7782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номинальная стоимость имеет долларовый эквива­лент;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37782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проценты по купонам выплачиваются держателю без удержания налога (в отличие от обычных облигаций).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8FEA9891-291C-4645-9A43-07E2CE1E2921}"/>
              </a:ext>
            </a:extLst>
          </p:cNvPr>
          <p:cNvSpPr/>
          <p:nvPr/>
        </p:nvSpPr>
        <p:spPr>
          <a:xfrm>
            <a:off x="263717" y="63611"/>
            <a:ext cx="11664564" cy="1208598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 algn="just">
              <a:lnSpc>
                <a:spcPct val="130000"/>
              </a:lnSpc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Еврорынок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крупнейший рынок мирового капи­тала, на котором осуществляются облигационные, кре­дитные, вексельные и иные займы в твердых валютах и обращаются международные ценные бумаги. На долю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еврооблигационных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займов приходится более половины всех заимствований.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FD470351-8FE4-4CCB-8A86-915229FE3B12}"/>
              </a:ext>
            </a:extLst>
          </p:cNvPr>
          <p:cNvSpPr/>
          <p:nvPr/>
        </p:nvSpPr>
        <p:spPr>
          <a:xfrm>
            <a:off x="263717" y="1296063"/>
            <a:ext cx="7792278" cy="1469002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3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Глобализация мировой экономики привела к появле­нию международных ценных бумаг. Самые распростра­ненные международные ценные бумаги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евробумаги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АДР, включающие еврооблигации,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евроноты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евровекселя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евроакции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2CA699B5-B1F5-4E74-9196-0D6A3A7BF84F}"/>
              </a:ext>
            </a:extLst>
          </p:cNvPr>
          <p:cNvSpPr/>
          <p:nvPr/>
        </p:nvSpPr>
        <p:spPr>
          <a:xfrm>
            <a:off x="263717" y="2788919"/>
            <a:ext cx="7792278" cy="220847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30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Еврооблигации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международные долгосрочные цен­ные бумаги, выпускаемые заемщиками (международные организации, правительства, ТНК) для получения долго­срочного займа на мировом финансовом рынке. Имеют купоны, дающие право на получение процентов в обус­ловленные сроки. Выпускаются, как правило, на сроки 2-15 лет. Но могут выпускаться 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срок до 40 лет.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27BC372B-17AD-45A2-9500-64B6E961A6BA}"/>
              </a:ext>
            </a:extLst>
          </p:cNvPr>
          <p:cNvSpPr/>
          <p:nvPr/>
        </p:nvSpPr>
        <p:spPr>
          <a:xfrm>
            <a:off x="263717" y="5025221"/>
            <a:ext cx="7792278" cy="1769168"/>
          </a:xfrm>
          <a:prstGeom prst="round2DiagRect">
            <a:avLst/>
          </a:prstGeom>
          <a:solidFill>
            <a:srgbClr val="C0E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30000"/>
              </a:lnSpc>
              <a:spcAft>
                <a:spcPts val="0"/>
              </a:spcAft>
            </a:pP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Евроноты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краткосрочные и среднесрочные имен­ные облигации рынка еврооблигаций. Ноты – это долго­вые обязательства, имеющие, как правило, плавающую купонную ставку. Выпускаются на 1-3 года с банков­ской гарантией. Различия между еврооблигациями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евронотами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постепенно стираются.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F3EFE4-EC33-4072-BAA7-41ECEDE40A35}"/>
              </a:ext>
            </a:extLst>
          </p:cNvPr>
          <p:cNvSpPr/>
          <p:nvPr/>
        </p:nvSpPr>
        <p:spPr>
          <a:xfrm>
            <a:off x="8539701" y="1494845"/>
            <a:ext cx="3140765" cy="421419"/>
          </a:xfrm>
          <a:prstGeom prst="roundRect">
            <a:avLst/>
          </a:prstGeom>
          <a:solidFill>
            <a:srgbClr val="C5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60000" algn="ctr">
              <a:tabLst>
                <a:tab pos="315785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Еврооблигации: </a:t>
            </a:r>
          </a:p>
        </p:txBody>
      </p:sp>
    </p:spTree>
    <p:extLst>
      <p:ext uri="{BB962C8B-B14F-4D97-AF65-F5344CB8AC3E}">
        <p14:creationId xmlns:p14="http://schemas.microsoft.com/office/powerpoint/2010/main" val="4075138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5FCA2FB8-7EF0-4866-8A60-2599276ED632}"/>
              </a:ext>
            </a:extLst>
          </p:cNvPr>
          <p:cNvSpPr/>
          <p:nvPr/>
        </p:nvSpPr>
        <p:spPr>
          <a:xfrm>
            <a:off x="127221" y="152435"/>
            <a:ext cx="11744076" cy="2425149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Коммерческие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евровекселя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краткосрочные пере­даваемые долговые обязательства. Для их выпуска эми­тенту необходимо согласовать программу действий 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од­ним или несколькими дилерами. Для крупной програм­мы фирма должна иметь трех авторитетных дилеров.</a:t>
            </a:r>
          </a:p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коммерческих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евровекселей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большая гибкость. Процентные ставки в большей степени опреде­ляются рынком. Фирма, выпускающая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евровекселя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обязана получать формальный рейтинг. Стоимость про­грамм по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евровекселям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ниже, чем по другим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евробумагам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4F5708-A4A1-4197-88B1-09A5B8A639E1}"/>
              </a:ext>
            </a:extLst>
          </p:cNvPr>
          <p:cNvSpPr/>
          <p:nvPr/>
        </p:nvSpPr>
        <p:spPr>
          <a:xfrm>
            <a:off x="127221" y="5062984"/>
            <a:ext cx="11744076" cy="165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Еврооблигации и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евровекселя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 привлекатель­ными инструментами заимствований для российских ком­паний и Правительства РФ. Крупнейшие российские ком­пании предпочитают выпускать еврооблигации, нежели российские облигации, по причинам гораздо более низ­ких процентных ставок по ним и стабильности развития рынков ценных бумаг.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5AF73A35-6E26-482E-B095-C1D56B894537}"/>
              </a:ext>
            </a:extLst>
          </p:cNvPr>
          <p:cNvSpPr/>
          <p:nvPr/>
        </p:nvSpPr>
        <p:spPr>
          <a:xfrm>
            <a:off x="612250" y="2654032"/>
            <a:ext cx="9581321" cy="55046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45000"/>
              </a:lnSpc>
            </a:pP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Евроакции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акции ТНК, крупных банков, инвести­ционных компаний.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2343713B-5378-4501-9DF6-1C8A8A243304}"/>
              </a:ext>
            </a:extLst>
          </p:cNvPr>
          <p:cNvSpPr/>
          <p:nvPr/>
        </p:nvSpPr>
        <p:spPr>
          <a:xfrm>
            <a:off x="612250" y="3277396"/>
            <a:ext cx="9581321" cy="55046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>
              <a:lnSpc>
                <a:spcPct val="145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Евробонды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еврооблигации на предъявителя.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ED2F6071-ACC0-4C25-930D-3D9EEB96680B}"/>
              </a:ext>
            </a:extLst>
          </p:cNvPr>
          <p:cNvSpPr/>
          <p:nvPr/>
        </p:nvSpPr>
        <p:spPr>
          <a:xfrm>
            <a:off x="612249" y="3900759"/>
            <a:ext cx="9581321" cy="1089328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Американские долговые расписки (АДР)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свобод­но обращающиеся расписки на иностранные акции, де­понируемые в банках США.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7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Общество Брянского рельсопрокатного, железоделательного и механического  завода, акция в 100 рублей на предъявителя, выпуск 9, Санкт-Петербург, 1901  год. - Ценные бумаги - История России в документах">
            <a:extLst>
              <a:ext uri="{FF2B5EF4-FFF2-40B4-BE49-F238E27FC236}">
                <a16:creationId xmlns:a16="http://schemas.microsoft.com/office/drawing/2014/main" id="{5A68E1EC-3C21-41E2-98B5-57A05FC7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58" y="247354"/>
            <a:ext cx="3144949" cy="41181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1E89E49-401C-4FDA-BFC4-BB74CA594711}"/>
              </a:ext>
            </a:extLst>
          </p:cNvPr>
          <p:cNvSpPr/>
          <p:nvPr/>
        </p:nvSpPr>
        <p:spPr>
          <a:xfrm>
            <a:off x="485030" y="339127"/>
            <a:ext cx="7585544" cy="9939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ctr">
              <a:lnSpc>
                <a:spcPct val="145000"/>
              </a:lnSpc>
            </a:pP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относятся к самым распространенным эмисси­онным ценным бумагам с нефиксированным доходом.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CBACE6-82EC-47F0-8CE7-2FA08771B1D5}"/>
              </a:ext>
            </a:extLst>
          </p:cNvPr>
          <p:cNvSpPr/>
          <p:nvPr/>
        </p:nvSpPr>
        <p:spPr>
          <a:xfrm>
            <a:off x="924236" y="1673905"/>
            <a:ext cx="6933536" cy="1455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45000"/>
              </a:lnSpc>
            </a:pPr>
            <a:r>
              <a:rPr lang="ru-RU" sz="16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Акция -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ценная бумага, удостоверяющая право ее владельца на долю в собственных средствах акционерно­го общества, на получение дохода от его деятельности и, как правило, на участие в управлении этим обществом.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A291ADB-85EF-4147-B24B-4D679B2CD6C1}"/>
              </a:ext>
            </a:extLst>
          </p:cNvPr>
          <p:cNvSpPr/>
          <p:nvPr/>
        </p:nvSpPr>
        <p:spPr>
          <a:xfrm>
            <a:off x="598232" y="3438054"/>
            <a:ext cx="7585544" cy="6492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ctr">
              <a:lnSpc>
                <a:spcPct val="14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ru-RU" sz="1600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быть обыкновенными и привилегирован­ными.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B4E98A-E9F3-4A10-ABCC-5B63518DF254}"/>
              </a:ext>
            </a:extLst>
          </p:cNvPr>
          <p:cNvSpPr/>
          <p:nvPr/>
        </p:nvSpPr>
        <p:spPr>
          <a:xfrm>
            <a:off x="170747" y="4551549"/>
            <a:ext cx="5156628" cy="1967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45000"/>
              </a:lnSpc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Привилегированные акции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дают своим владельцам право преимущественного (перед держателями обыкновен­ных акций) предъявления претензий при ликвидации фирмы или банка и право на получение фиксированных дивидендов, но не дают права голоса.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B016DA-A037-48FF-AAD0-0C0729F3ABFC}"/>
              </a:ext>
            </a:extLst>
          </p:cNvPr>
          <p:cNvSpPr/>
          <p:nvPr/>
        </p:nvSpPr>
        <p:spPr>
          <a:xfrm>
            <a:off x="5405458" y="4551549"/>
            <a:ext cx="5556637" cy="1967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45000"/>
              </a:lnSpc>
            </a:pP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Обыкновенная акция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дает право одного голоса на со­брании акционеров и участвует в распределении чистой прибыли после пополнения резервных фондов и выплаты дивидендов по привилегированным акциям.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61951B-44A5-40CC-8C8D-1CFBE0F9B444}"/>
              </a:ext>
            </a:extLst>
          </p:cNvPr>
          <p:cNvSpPr/>
          <p:nvPr/>
        </p:nvSpPr>
        <p:spPr>
          <a:xfrm>
            <a:off x="416117" y="126689"/>
            <a:ext cx="5738193" cy="2956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Акционеры - владельцы обыкновенных акций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обще­ства могут в соответствии с законодательством и уставом общества участвовать в общем собрании акционеров с правом голоса по всем вопросам его компетенции. 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имеют право на получение дивидендов, а в случае ликви­дации общества - право на получение части его имуще­ства.</a:t>
            </a:r>
            <a:endParaRPr lang="ru-RU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7E0B38-D8C1-4C9C-84F7-77365A8434C7}"/>
              </a:ext>
            </a:extLst>
          </p:cNvPr>
          <p:cNvSpPr/>
          <p:nvPr/>
        </p:nvSpPr>
        <p:spPr>
          <a:xfrm>
            <a:off x="2122999" y="3445256"/>
            <a:ext cx="8404529" cy="85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Конвертация обыкновенных акций в привилегирован­ные акции, облигации и иные ценные бумаги не допуска­ется.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1CE572-2853-4811-9FDC-C77F83A8F9D8}"/>
              </a:ext>
            </a:extLst>
          </p:cNvPr>
          <p:cNvSpPr/>
          <p:nvPr/>
        </p:nvSpPr>
        <p:spPr>
          <a:xfrm>
            <a:off x="6496216" y="126689"/>
            <a:ext cx="5438691" cy="2951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Акционеры - владельцы привилегированных акций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общества не имеют права голоса на общем собрании ак­ционеров, если иное не установлено законом.</a:t>
            </a:r>
          </a:p>
          <a:p>
            <a:pPr algn="ctr">
              <a:lnSpc>
                <a:spcPct val="150000"/>
              </a:lnSpc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Привилегированные акции общества одного типа пре­доставляют акционерам - их владельцам одинаковый объем прав и имеют одинаковую номинальную стоимость.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CDE74032-9976-4687-8111-A6B34897EAAC}"/>
              </a:ext>
            </a:extLst>
          </p:cNvPr>
          <p:cNvSpPr/>
          <p:nvPr/>
        </p:nvSpPr>
        <p:spPr>
          <a:xfrm>
            <a:off x="367085" y="4667417"/>
            <a:ext cx="11457829" cy="123245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уставе АО должны быть определены размер диви­денда или стоимость, выплачиваемая при ликвидации общества (ликвидационная стоимость) по привилегиро­ванным акциям каждого типа.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FEA451-A2EF-41D0-B01C-31EDEB5F3DC2}"/>
              </a:ext>
            </a:extLst>
          </p:cNvPr>
          <p:cNvSpPr txBox="1"/>
          <p:nvPr/>
        </p:nvSpPr>
        <p:spPr>
          <a:xfrm>
            <a:off x="4595854" y="132584"/>
            <a:ext cx="6798364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следующие типы привилегированных акций: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E467BD-8CC4-47EF-8992-CEFD8723A432}"/>
              </a:ext>
            </a:extLst>
          </p:cNvPr>
          <p:cNvSpPr/>
          <p:nvPr/>
        </p:nvSpPr>
        <p:spPr>
          <a:xfrm>
            <a:off x="5001372" y="521666"/>
            <a:ext cx="6856674" cy="2907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687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 гарантированные - гарантирована выплата дивидендов;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687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 защищенные - обеспечивают стабильный размер дивиденда (в РФ их нет);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687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 конвертируемые - могут быть обменены на обыкновенные акции или привилегированные ак­ции других типов, или акции других АО;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687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отзывные - могут быть отозваны (выкуплены);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687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 кумулятивные - накопительные акции, ди­виденды накапливаются.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рдерная ценная бумага - что это такое и где применяется?">
            <a:extLst>
              <a:ext uri="{FF2B5EF4-FFF2-40B4-BE49-F238E27FC236}">
                <a16:creationId xmlns:a16="http://schemas.microsoft.com/office/drawing/2014/main" id="{DA1C93FD-B011-47A3-B5A0-BF9A2B0CB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6" y="132584"/>
            <a:ext cx="4402372" cy="31504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D759197-2830-4A46-8A4D-210A4B8FFB45}"/>
              </a:ext>
            </a:extLst>
          </p:cNvPr>
          <p:cNvSpPr/>
          <p:nvPr/>
        </p:nvSpPr>
        <p:spPr>
          <a:xfrm>
            <a:off x="394915" y="3514476"/>
            <a:ext cx="11619506" cy="1407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Обыкновенные акции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должны иметь одинаковую номинальную стоимость. Первая продажа акций произво­дится по номинальной цене (при высокой инфляции с коэффициентом на нее). Затем акции оборачиваются на рынке ценных бумаг.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D715AF4-21A9-4175-A4AD-C5DE037224CF}"/>
              </a:ext>
            </a:extLst>
          </p:cNvPr>
          <p:cNvSpPr/>
          <p:nvPr/>
        </p:nvSpPr>
        <p:spPr>
          <a:xfrm>
            <a:off x="394915" y="5116411"/>
            <a:ext cx="11619505" cy="523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Именные акции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акции, по которым ведется реестр об их владельцах.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1A6EB72-FC7C-4AA7-BB32-D5FE950B7590}"/>
              </a:ext>
            </a:extLst>
          </p:cNvPr>
          <p:cNvSpPr/>
          <p:nvPr/>
        </p:nvSpPr>
        <p:spPr>
          <a:xfrm>
            <a:off x="394915" y="5834424"/>
            <a:ext cx="11619504" cy="523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 на предъявителя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допускают их свободное, обра­щение на рынке. На них имя владельца не указано.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1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3FDE6B5-0BB3-499D-B569-FBAA8471B6E4}"/>
              </a:ext>
            </a:extLst>
          </p:cNvPr>
          <p:cNvSpPr/>
          <p:nvPr/>
        </p:nvSpPr>
        <p:spPr>
          <a:xfrm>
            <a:off x="394915" y="468465"/>
            <a:ext cx="11402170" cy="2545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45000"/>
              </a:lnSpc>
            </a:pPr>
            <a:r>
              <a:rPr lang="ru-RU" dirty="0">
                <a:solidFill>
                  <a:schemeClr val="bg1"/>
                </a:solidFill>
              </a:rPr>
              <a:t>Акционер не имеет права потребовать у АО вернуть ему внесенную сумму. Т.е. акция является бессрочной ценной бумагой, жизнь которой обрывается с закрытием АО. </a:t>
            </a: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Акция предоставляет право на часть прибыли АО. Однако, если прибыли нет, то нет и дохода у акционера.</a:t>
            </a:r>
          </a:p>
          <a:p>
            <a:pPr lvl="0" indent="457200" algn="just">
              <a:lnSpc>
                <a:spcPct val="145000"/>
              </a:lnSpc>
            </a:pPr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457200" algn="just">
              <a:lnSpc>
                <a:spcPct val="14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акций - это риск, который позволяет по­лучить повышенный доход или остаться с убытками.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lnSpc>
                <a:spcPct val="145000"/>
              </a:lnSpc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9381B9-3DEB-4BE2-BBA5-D4F6262CE695}"/>
              </a:ext>
            </a:extLst>
          </p:cNvPr>
          <p:cNvSpPr/>
          <p:nvPr/>
        </p:nvSpPr>
        <p:spPr>
          <a:xfrm>
            <a:off x="278297" y="3321453"/>
            <a:ext cx="11402170" cy="206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два принципиальных отличия акций от ценных бумаг с фиксированным доходом (облигации):</a:t>
            </a:r>
          </a:p>
          <a:p>
            <a:pPr marL="342900" indent="-342900" algn="just">
              <a:lnSpc>
                <a:spcPct val="145000"/>
              </a:lnSpc>
              <a:spcAft>
                <a:spcPts val="0"/>
              </a:spcAft>
              <a:buAutoNum type="arabicParenR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дивиденд зависит от чистой прибыли АО, является переменным и может вообще не выплачиваться;</a:t>
            </a:r>
          </a:p>
          <a:p>
            <a:pPr marL="342900" indent="-342900" algn="just">
              <a:lnSpc>
                <a:spcPct val="145000"/>
              </a:lnSpc>
              <a:spcAft>
                <a:spcPts val="0"/>
              </a:spcAft>
              <a:buAutoNum type="arabicParenR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для акций не существует срока погашения.</a:t>
            </a: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341630" algn="l"/>
              </a:tabLst>
            </a:pPr>
            <a:b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функция акции - фиксация доли в собствен­ности, управлении и доходе АО.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31F48D8-FD81-404E-8CE2-97D8EDDED36F}"/>
              </a:ext>
            </a:extLst>
          </p:cNvPr>
          <p:cNvSpPr/>
          <p:nvPr/>
        </p:nvSpPr>
        <p:spPr>
          <a:xfrm>
            <a:off x="365760" y="214685"/>
            <a:ext cx="11529391" cy="1470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Облигации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это вид ценных бумаг, удостоверяющих внесение их владельцами денежных средств и подтверж­дающих обязательство эмитентов этих бумаг возместить их номинальную стоимость в установленный срок с упла­той определенного процента.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DB43EDCA-D86A-4006-A9AB-9D63AB08E507}"/>
              </a:ext>
            </a:extLst>
          </p:cNvPr>
          <p:cNvSpPr/>
          <p:nvPr/>
        </p:nvSpPr>
        <p:spPr>
          <a:xfrm>
            <a:off x="429369" y="1781092"/>
            <a:ext cx="11465781" cy="101776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 algn="just">
              <a:lnSpc>
                <a:spcPct val="14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Сущность облигации и ее отличие от других ценных бумаг состоит в том, что это эмиссионная основная ценная бумага, представляющая собой свидетельство о займе.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924CCDE-01CF-46A0-94FE-A4F9A589423C}"/>
              </a:ext>
            </a:extLst>
          </p:cNvPr>
          <p:cNvSpPr/>
          <p:nvPr/>
        </p:nvSpPr>
        <p:spPr>
          <a:xfrm>
            <a:off x="365759" y="2894274"/>
            <a:ext cx="11529391" cy="32282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Отличия облигации от других ценных бумаг: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052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свидетельство о займе;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052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известен механизм и порядок выплат основного дол­га (номинала) и дохода по нему;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052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погашения облигации превышает год (до 20лет и более);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45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5052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облигаций,  при прочих равных условиях, являют­ся более надежными в сравнении с акциями и пото­му имеют, как правило, меньшую доходность.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2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40872E25-21F8-46FE-A7F7-BA8AAD7B9D0D}"/>
              </a:ext>
            </a:extLst>
          </p:cNvPr>
          <p:cNvSpPr/>
          <p:nvPr/>
        </p:nvSpPr>
        <p:spPr>
          <a:xfrm>
            <a:off x="238539" y="166977"/>
            <a:ext cx="11648661" cy="94620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видов облигаций. Они класси­фицируются по ряду признаков: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A1CC8B-400B-48AA-81D3-8DC2F1D49D3D}"/>
              </a:ext>
            </a:extLst>
          </p:cNvPr>
          <p:cNvSpPr/>
          <p:nvPr/>
        </p:nvSpPr>
        <p:spPr>
          <a:xfrm>
            <a:off x="166977" y="1238018"/>
            <a:ext cx="11847444" cy="5094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492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форме собственности эмитента - государствен­ные, муниципальные и корпоративные;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492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сроку действия - краткосрочные (до 1 года), среднесрочные (1-5 лет), долгосрочные - свыше 5 лет, вечные - без даты погашения;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492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сроку погашения - срочные или безотзывные (не допускается досрочное погашение (отзыв))­ и досрочные или отзывные (могут быть погашены (ото­званы) в любой срок, что оговаривается в проспек­те эмиссии);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2639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виду закрепления собственности - именные и на предъявителя;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2639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форме обращения - конвертируемые (могут об­мениваться на другие ценные бумаги (акции, обли­гации)) и неконвертируемые;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2639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обеспеченности активами - обеспеченные или закладные (обеспечены имуществом, ценными бумагами, другими активами), гарантированные (на­пример, банком) и необеспеченные 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беззакладные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2639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методу получения дохода - с плавающим дохо­дом (например, для компенсации инфляции) и фик­сированным доходом;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2639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способам получения дохода - процентные (выплачивается процент плюс номинал при погашении) или дисконтные (продается с дисконтом ниже но­минала, погашается по номиналу - доход равен разнице) облигации;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2639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регулированию срока погашения - с расшире­нием срока погашения (возможен обмен на более поздние облигации) и сериальные (погашаются по­степенно с одновременным уменьшением процент­ных выплат);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2639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назначению - ипотечные, сберегательные и др.;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*"/>
              <a:tabLst>
                <a:tab pos="32639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типу эмитента - государственные, субфедераль­ные, муниципальные, Банка России, корпоратив­ные, банковские, отраслевые и т. д.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5EC612-1A8F-4DFB-9BA2-36756D6271D6}"/>
              </a:ext>
            </a:extLst>
          </p:cNvPr>
          <p:cNvSpPr/>
          <p:nvPr/>
        </p:nvSpPr>
        <p:spPr>
          <a:xfrm>
            <a:off x="1200647" y="6228408"/>
            <a:ext cx="10567284" cy="4530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функция облигации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получение заемных средств эмитентом и дохода инвестором.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8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058AC31B-391B-4EB2-BCE7-533E8F610B3D}"/>
              </a:ext>
            </a:extLst>
          </p:cNvPr>
          <p:cNvSpPr/>
          <p:nvPr/>
        </p:nvSpPr>
        <p:spPr>
          <a:xfrm>
            <a:off x="303470" y="294198"/>
            <a:ext cx="11585051" cy="12006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Облигационные займы являются одним из основных способов финансирования экономических агентов. В Рос­сии это более выгодный способ заимствований в сравне­нии с банковскими кредитами.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8AF66039-BE3E-43B0-B132-4422625AB6D2}"/>
              </a:ext>
            </a:extLst>
          </p:cNvPr>
          <p:cNvSpPr/>
          <p:nvPr/>
        </p:nvSpPr>
        <p:spPr>
          <a:xfrm>
            <a:off x="303471" y="1786060"/>
            <a:ext cx="11585051" cy="128016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важны облигационные займы для развития предприятий. АО вправе размещать облигации, обеспе­ченные залогом определенного имущества общества, либо облигации под обеспечение, предоставленное АО для це­лей выпуска облигаций третьими лицами, и облигации без обеспечения.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C854564C-D3EF-4A4D-92F0-5A309AE7B966}"/>
              </a:ext>
            </a:extLst>
          </p:cNvPr>
          <p:cNvSpPr/>
          <p:nvPr/>
        </p:nvSpPr>
        <p:spPr>
          <a:xfrm>
            <a:off x="303472" y="3429000"/>
            <a:ext cx="11585051" cy="1280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облигаций без обеспечения допускается не ранее третьего года существования АО и при условии утверждения к этому времени двух годовых балансов.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643E9C12-2CE0-47BC-A82E-9F77A74532BD}"/>
              </a:ext>
            </a:extLst>
          </p:cNvPr>
          <p:cNvSpPr/>
          <p:nvPr/>
        </p:nvSpPr>
        <p:spPr>
          <a:xfrm>
            <a:off x="367083" y="5068958"/>
            <a:ext cx="11585051" cy="128016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4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Отсюда следует, что облигации - более надежные цен­ные бумаги, чем акции. Без обеспечения они могут выпускаться предприятием только на третий год его суще­ствования, при достаточной его ликвидности и при пол­ной реализации выпуска акций.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80366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495</TotalTime>
  <Words>4167</Words>
  <Application>Microsoft Office PowerPoint</Application>
  <PresentationFormat>Широкоэкранный</PresentationFormat>
  <Paragraphs>185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Corbel</vt:lpstr>
      <vt:lpstr>Gill Sans MT</vt:lpstr>
      <vt:lpstr>Times New Roman</vt:lpstr>
      <vt:lpstr>Wingdings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Nickolay Uglitskikh</dc:creator>
  <cp:lastModifiedBy>Nickolay Uglitskikh</cp:lastModifiedBy>
  <cp:revision>46</cp:revision>
  <dcterms:created xsi:type="dcterms:W3CDTF">2020-09-23T13:25:43Z</dcterms:created>
  <dcterms:modified xsi:type="dcterms:W3CDTF">2020-09-25T12:04:12Z</dcterms:modified>
</cp:coreProperties>
</file>